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2" r:id="rId3"/>
    <p:sldId id="257" r:id="rId4"/>
    <p:sldId id="259" r:id="rId5"/>
    <p:sldId id="261" r:id="rId6"/>
    <p:sldId id="263" r:id="rId7"/>
    <p:sldId id="264" r:id="rId8"/>
    <p:sldId id="274" r:id="rId9"/>
    <p:sldId id="265" r:id="rId10"/>
    <p:sldId id="275" r:id="rId11"/>
    <p:sldId id="278" r:id="rId12"/>
    <p:sldId id="267" r:id="rId13"/>
    <p:sldId id="269" r:id="rId14"/>
    <p:sldId id="270" r:id="rId15"/>
    <p:sldId id="271" r:id="rId16"/>
    <p:sldId id="272" r:id="rId17"/>
    <p:sldId id="273" r:id="rId18"/>
    <p:sldId id="279" r:id="rId19"/>
    <p:sldId id="268" r:id="rId20"/>
    <p:sldId id="280" r:id="rId21"/>
    <p:sldId id="281" r:id="rId22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5813" autoAdjust="0"/>
  </p:normalViewPr>
  <p:slideViewPr>
    <p:cSldViewPr>
      <p:cViewPr varScale="1">
        <p:scale>
          <a:sx n="87" d="100"/>
          <a:sy n="87" d="100"/>
        </p:scale>
        <p:origin x="-18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94715A-7516-43CC-AAF9-5B177B28E249}" type="datetimeFigureOut">
              <a:rPr lang="en-GB"/>
              <a:pPr/>
              <a:t>2/11/12</a:t>
            </a:fld>
            <a:endParaRPr lang="en-GB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95FE6A-11A2-4C88-B490-E157C35903F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837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1E50151-7F7E-410B-BFC9-780BDB3F1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456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8DFB04-43CE-4C5F-A95D-B919C5D6B96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2848CE-F978-4F7A-9FB9-F75EBCDD267B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>
              <a:buFontTx/>
              <a:buAutoNum type="arabicPeriod"/>
            </a:pPr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6AC99F-4C71-4799-A225-F3D9B0CFBC9B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8CC6DF-026F-40B6-91EC-962DD38B7A5F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099542-43B5-4B6F-A294-B16D8D8290A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2C68BC-5C8B-4AA3-ACE9-DEDB9361E76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sz="10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387D73-CEAD-4DBC-90B8-98B54A13E29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sz="10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303A2D-2AD6-4404-8F34-BDF5C785066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4F24CA-0823-4EA9-B3C7-99043CB075D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DF145D-74D6-4B8D-A705-A64044116806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260B61-2EE5-4D26-A74E-DA5719F678C9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>
              <a:buFontTx/>
              <a:buAutoNum type="arabicPeriod"/>
            </a:pPr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B5312-2587-4DF7-838E-7D99FB2F4B2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BE898B-E7B4-4521-B8A4-B8697287A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2BCB1-28E4-42C0-AA36-7A02D811B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8D5D4-23A3-447D-B7DB-97AA85761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F8F10-1FAB-4757-A325-20FC52DB3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64CA2-9DD4-4899-B091-72CA25812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E8889-5583-440C-B500-9DBCB733B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64EE8-9231-496D-A1E4-0D0A471C4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5BFFC-659F-43AD-8340-BD5C152F8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6B453-0393-48B7-A191-C2DC98500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BBE28-A9BB-4330-BC55-54008DFE3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98541-31EE-492A-9ABA-89BAC1432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4B98B-4CF2-407F-A62C-10DB65B89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68165-4021-443F-AAD2-EFA36A447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83B942D9-8692-471E-8C4E-4F7F5F353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1" r:id="rId2"/>
    <p:sldLayoutId id="2147483709" r:id="rId3"/>
    <p:sldLayoutId id="2147483702" r:id="rId4"/>
    <p:sldLayoutId id="2147483703" r:id="rId5"/>
    <p:sldLayoutId id="2147483704" r:id="rId6"/>
    <p:sldLayoutId id="2147483705" r:id="rId7"/>
    <p:sldLayoutId id="2147483710" r:id="rId8"/>
    <p:sldLayoutId id="2147483711" r:id="rId9"/>
    <p:sldLayoutId id="2147483706" r:id="rId10"/>
    <p:sldLayoutId id="2147483707" r:id="rId11"/>
    <p:sldLayoutId id="2147483712" r:id="rId12"/>
    <p:sldLayoutId id="214748371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25908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</a:t>
            </a:r>
            <a:endParaRPr lang="en-US" dirty="0" smtClean="0"/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smtClean="0"/>
              <a:t>Environmental Analysis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smtClean="0"/>
              <a:t>Taufique Hossain</a:t>
            </a:r>
            <a:endParaRPr lang="en-US" dirty="0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371600"/>
          </a:xfrm>
        </p:spPr>
        <p:txBody>
          <a:bodyPr/>
          <a:lstStyle/>
          <a:p>
            <a:pPr eaLnBrk="1" hangingPunct="1"/>
            <a:r>
              <a:rPr lang="en-GB" dirty="0" smtClean="0"/>
              <a:t>Marketing </a:t>
            </a:r>
            <a:r>
              <a:rPr lang="en-GB" sz="4400" dirty="0" smtClean="0"/>
              <a:t>Strategy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200" dirty="0" smtClean="0"/>
              <a:t>MKT 460</a:t>
            </a:r>
            <a:endParaRPr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9144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The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Shift </a:t>
            </a:r>
            <a:r>
              <a:rPr lang="en-GB" dirty="0">
                <a:latin typeface="Arial" pitchFamily="34" charset="0"/>
                <a:cs typeface="Arial" pitchFamily="34" charset="0"/>
              </a:rPr>
              <a:t>in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Strategy </a:t>
            </a:r>
            <a:r>
              <a:rPr lang="en-GB" dirty="0">
                <a:latin typeface="Arial" pitchFamily="34" charset="0"/>
                <a:cs typeface="Arial" pitchFamily="34" charset="0"/>
              </a:rPr>
              <a:t>for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Delivering Shareholder Value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Line 4"/>
          <p:cNvSpPr>
            <a:spLocks noChangeShapeType="1"/>
          </p:cNvSpPr>
          <p:nvPr/>
        </p:nvSpPr>
        <p:spPr bwMode="auto">
          <a:xfrm>
            <a:off x="4714875" y="1844675"/>
            <a:ext cx="0" cy="3313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12" name="Line 5"/>
          <p:cNvSpPr>
            <a:spLocks noChangeShapeType="1"/>
          </p:cNvSpPr>
          <p:nvPr/>
        </p:nvSpPr>
        <p:spPr bwMode="auto">
          <a:xfrm>
            <a:off x="2411413" y="3500438"/>
            <a:ext cx="46085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 flipV="1">
            <a:off x="3203575" y="2205038"/>
            <a:ext cx="3097213" cy="25193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3851275" y="1196975"/>
            <a:ext cx="165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Focus on core competencies</a:t>
            </a:r>
            <a:endParaRPr lang="en-US"/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3924300" y="5157788"/>
            <a:ext cx="165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Portfolio approaches</a:t>
            </a:r>
            <a:endParaRPr lang="en-US"/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971550" y="3148013"/>
            <a:ext cx="165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Domestic focus</a:t>
            </a:r>
            <a:endParaRPr lang="en-US"/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6802438" y="3213100"/>
            <a:ext cx="122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Global focus</a:t>
            </a:r>
            <a:endParaRPr lang="en-US"/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6300788" y="1779588"/>
            <a:ext cx="25193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i="1"/>
              <a:t>The new strategic imperative</a:t>
            </a:r>
            <a:endParaRPr lang="en-US" sz="1600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10969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Analysis of 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Competitive Environment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Porter’s five forces model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Strategic groups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Industry evolution and forecasting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Environmental stability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 rot="-5400000" flipH="1" flipV="1">
            <a:off x="3866356" y="4363244"/>
            <a:ext cx="1438275" cy="2160588"/>
          </a:xfrm>
          <a:prstGeom prst="leftArrowCallout">
            <a:avLst>
              <a:gd name="adj1" fmla="val 37555"/>
              <a:gd name="adj2" fmla="val 37555"/>
              <a:gd name="adj3" fmla="val 16667"/>
              <a:gd name="adj4" fmla="val 66667"/>
            </a:avLst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GB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 rot="5400000" flipH="1">
            <a:off x="3866356" y="1162844"/>
            <a:ext cx="1438275" cy="2160588"/>
          </a:xfrm>
          <a:prstGeom prst="leftArrowCallout">
            <a:avLst>
              <a:gd name="adj1" fmla="val 37555"/>
              <a:gd name="adj2" fmla="val 37555"/>
              <a:gd name="adj3" fmla="val 16667"/>
              <a:gd name="adj4" fmla="val 66667"/>
            </a:avLst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GB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3429000" y="3048000"/>
            <a:ext cx="2303463" cy="1584325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  <a:cs typeface="Arial" charset="0"/>
              </a:rPr>
              <a:t>Five Forces Driving Competition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352800" y="3352800"/>
            <a:ext cx="23034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b="1"/>
              <a:t>Rivalry among existing firms in the industry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581400" y="1676400"/>
            <a:ext cx="19256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1">
                <a:solidFill>
                  <a:schemeClr val="accent1"/>
                </a:solidFill>
              </a:rPr>
              <a:t>Threat of new entrants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657600" y="5410200"/>
            <a:ext cx="1849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1">
                <a:solidFill>
                  <a:schemeClr val="accent1"/>
                </a:solidFill>
              </a:rPr>
              <a:t>Threat of substitutes</a:t>
            </a:r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5867400" y="3048000"/>
            <a:ext cx="2016125" cy="1584325"/>
          </a:xfrm>
          <a:prstGeom prst="leftArrowCallout">
            <a:avLst>
              <a:gd name="adj1" fmla="val 25000"/>
              <a:gd name="adj2" fmla="val 25000"/>
              <a:gd name="adj3" fmla="val 21209"/>
              <a:gd name="adj4" fmla="val 66667"/>
            </a:avLst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400800" y="3352800"/>
            <a:ext cx="15843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1">
                <a:solidFill>
                  <a:schemeClr val="accent1"/>
                </a:solidFill>
              </a:rPr>
              <a:t>Bargaining power of buyers</a:t>
            </a:r>
            <a:endParaRPr lang="en-GB" sz="2000" b="1">
              <a:solidFill>
                <a:schemeClr val="accent1"/>
              </a:solidFill>
            </a:endParaRPr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 flipH="1">
            <a:off x="1219200" y="3048000"/>
            <a:ext cx="2016125" cy="1584325"/>
          </a:xfrm>
          <a:prstGeom prst="leftArrowCallout">
            <a:avLst>
              <a:gd name="adj1" fmla="val 25000"/>
              <a:gd name="adj2" fmla="val 25000"/>
              <a:gd name="adj3" fmla="val 21209"/>
              <a:gd name="adj4" fmla="val 66667"/>
            </a:avLst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 rot="-10222">
            <a:off x="1066800" y="3352800"/>
            <a:ext cx="15367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b="1">
                <a:solidFill>
                  <a:schemeClr val="accent1"/>
                </a:solidFill>
              </a:rPr>
              <a:t>Bargaining power of suppliers</a:t>
            </a:r>
            <a:endParaRPr lang="en-GB" sz="2000" b="1">
              <a:solidFill>
                <a:schemeClr val="accent1"/>
              </a:solidFill>
            </a:endParaRP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4419600" y="6335713"/>
            <a:ext cx="4464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1200"/>
              <a:t>Source: Adapted from Porter (1986, 1988)</a:t>
            </a:r>
            <a:endParaRPr lang="en-US" sz="12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/>
          <a:lstStyle/>
          <a:p>
            <a:pPr algn="ctr" eaLnBrk="1" hangingPunct="1"/>
            <a:r>
              <a:rPr lang="en-US" smtClean="0">
                <a:latin typeface="Arial" charset="0"/>
                <a:cs typeface="Arial" charset="0"/>
              </a:rPr>
              <a:t>Rivalry Among Existing Firms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600200"/>
            <a:ext cx="7772400" cy="4572000"/>
          </a:xfrm>
        </p:spPr>
        <p:txBody>
          <a:bodyPr/>
          <a:lstStyle/>
          <a:p>
            <a:pPr eaLnBrk="1" hangingPunct="1"/>
            <a:r>
              <a:rPr lang="en-US" smtClean="0"/>
              <a:t>Competitors are roughly evenly balanced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Low market growth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Exit barriers are high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Product differentiation is low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Fixed costs are relatively high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mtClean="0">
                <a:latin typeface="Arial" charset="0"/>
                <a:cs typeface="Arial" charset="0"/>
              </a:rPr>
              <a:t>Threat of Market Entry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752600"/>
            <a:ext cx="7772400" cy="4343400"/>
          </a:xfrm>
        </p:spPr>
        <p:txBody>
          <a:bodyPr/>
          <a:lstStyle/>
          <a:p>
            <a:pPr eaLnBrk="1" hangingPunct="1"/>
            <a:r>
              <a:rPr lang="en-US" smtClean="0"/>
              <a:t>Costs of entry are low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Existing or new distribution channels are open to use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Little competitive retaliation is anticipated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Differentiation is low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There are gaps in the market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pPr algn="ctr" eaLnBrk="1" hangingPunct="1"/>
            <a:r>
              <a:rPr lang="en-US" smtClean="0">
                <a:latin typeface="Arial" charset="0"/>
                <a:cs typeface="Arial" charset="0"/>
              </a:rPr>
              <a:t>Threat of Substitutes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676400"/>
            <a:ext cx="7772400" cy="4343400"/>
          </a:xfrm>
        </p:spPr>
        <p:txBody>
          <a:bodyPr/>
          <a:lstStyle/>
          <a:p>
            <a:pPr eaLnBrk="1" hangingPunct="1"/>
            <a:r>
              <a:rPr lang="en-US" smtClean="0"/>
              <a:t>Making existing technologies redundant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Incremental product improvement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mtClean="0">
                <a:latin typeface="Arial" charset="0"/>
                <a:cs typeface="Arial" charset="0"/>
              </a:rPr>
              <a:t>Bargaining Power of Suppliers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828800"/>
            <a:ext cx="7772400" cy="4191000"/>
          </a:xfrm>
        </p:spPr>
        <p:txBody>
          <a:bodyPr/>
          <a:lstStyle/>
          <a:p>
            <a:pPr eaLnBrk="1" hangingPunct="1"/>
            <a:r>
              <a:rPr lang="en-US" dirty="0" smtClean="0"/>
              <a:t>Suppliers are more concentrated than buyers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smtClean="0"/>
              <a:t>Costs of switching suppliers are high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smtClean="0"/>
              <a:t>Suppliers’ offerings are highly differentiated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mtClean="0">
                <a:latin typeface="Arial" charset="0"/>
                <a:cs typeface="Arial" charset="0"/>
              </a:rPr>
              <a:t>Bargaining Power of Buyers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676400"/>
            <a:ext cx="7772400" cy="4343400"/>
          </a:xfrm>
        </p:spPr>
        <p:txBody>
          <a:bodyPr/>
          <a:lstStyle/>
          <a:p>
            <a:pPr eaLnBrk="1" hangingPunct="1"/>
            <a:r>
              <a:rPr lang="en-US" dirty="0" smtClean="0"/>
              <a:t>More concentrated than sellers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smtClean="0"/>
              <a:t>Alternative supply sources are readily available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smtClean="0"/>
              <a:t>Buyer switching costs are low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Arial" charset="0"/>
                <a:cs typeface="Arial" charset="0"/>
              </a:rPr>
              <a:t>Strategic Groups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600200"/>
            <a:ext cx="7772400" cy="4419600"/>
          </a:xfrm>
        </p:spPr>
        <p:txBody>
          <a:bodyPr/>
          <a:lstStyle/>
          <a:p>
            <a:pPr eaLnBrk="1" hangingPunct="1"/>
            <a:r>
              <a:rPr lang="en-US" dirty="0" smtClean="0"/>
              <a:t>Firms within an industry following similar strategies aimed at similar customers or customer groups</a:t>
            </a:r>
          </a:p>
          <a:p>
            <a:pPr eaLnBrk="1" hangingPunct="1"/>
            <a:endParaRPr lang="en-US" sz="1200" dirty="0" smtClean="0"/>
          </a:p>
          <a:p>
            <a:pPr lvl="1" eaLnBrk="1" hangingPunct="1"/>
            <a:r>
              <a:rPr lang="en-US" dirty="0" smtClean="0"/>
              <a:t>E.g. Coca cola and Pepsi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algn="ctr" eaLnBrk="1" hangingPunct="1"/>
            <a:r>
              <a:rPr lang="en-GB" sz="3200" dirty="0" smtClean="0">
                <a:latin typeface="Arial" charset="0"/>
                <a:cs typeface="Arial" charset="0"/>
              </a:rPr>
              <a:t>Map of Strategic Groups in the US Automobile Market</a:t>
            </a:r>
            <a:endParaRPr lang="en-US" sz="3200" b="1" dirty="0" smtClean="0">
              <a:latin typeface="Arial" charset="0"/>
              <a:cs typeface="Arial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059113" y="1341438"/>
            <a:ext cx="4968875" cy="417671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55650" y="3068638"/>
            <a:ext cx="19446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2000" b="1"/>
              <a:t>Degree of Specialisation</a:t>
            </a:r>
            <a:endParaRPr lang="en-US" sz="2000" b="1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619250" y="1939925"/>
            <a:ext cx="1439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1600" b="1"/>
              <a:t>Broad line</a:t>
            </a:r>
            <a:endParaRPr lang="en-US" sz="1600" b="1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258888" y="4508500"/>
            <a:ext cx="1800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1600" b="1"/>
              <a:t>Narrow line</a:t>
            </a:r>
            <a:endParaRPr lang="en-US" sz="1600" b="1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498975" y="5661025"/>
            <a:ext cx="2305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b="1"/>
              <a:t>Local Content</a:t>
            </a:r>
            <a:endParaRPr lang="en-US" sz="2000" b="1"/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835150" y="5468938"/>
            <a:ext cx="1800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1600" b="1"/>
              <a:t>High</a:t>
            </a:r>
            <a:endParaRPr lang="en-US" sz="1600" b="1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300788" y="5468938"/>
            <a:ext cx="1800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1600" b="1"/>
              <a:t>Low</a:t>
            </a:r>
            <a:endParaRPr lang="en-US" sz="1600" b="1"/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059113" y="1870075"/>
            <a:ext cx="18002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/>
              <a:t>The Big Three</a:t>
            </a:r>
          </a:p>
          <a:p>
            <a:pPr algn="ctr">
              <a:lnSpc>
                <a:spcPts val="400"/>
              </a:lnSpc>
              <a:spcBef>
                <a:spcPct val="50000"/>
              </a:spcBef>
            </a:pPr>
            <a:r>
              <a:rPr lang="en-GB" sz="1200"/>
              <a:t>GM, Ford, Chrysler</a:t>
            </a:r>
            <a:endParaRPr lang="en-US" sz="1200"/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4643438" y="2636838"/>
            <a:ext cx="158432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/>
              <a:t>The Samurai</a:t>
            </a:r>
          </a:p>
          <a:p>
            <a:pPr algn="ctr">
              <a:lnSpc>
                <a:spcPts val="400"/>
              </a:lnSpc>
              <a:spcBef>
                <a:spcPct val="50000"/>
              </a:spcBef>
            </a:pPr>
            <a:r>
              <a:rPr lang="en-GB" sz="1200"/>
              <a:t>Toyota, Nissan, </a:t>
            </a:r>
          </a:p>
          <a:p>
            <a:pPr algn="ctr">
              <a:lnSpc>
                <a:spcPts val="400"/>
              </a:lnSpc>
              <a:spcBef>
                <a:spcPct val="50000"/>
              </a:spcBef>
            </a:pPr>
            <a:r>
              <a:rPr lang="en-GB" sz="1200"/>
              <a:t>Honda, Mazda </a:t>
            </a:r>
            <a:endParaRPr lang="en-US" sz="1200"/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6119813" y="1841500"/>
            <a:ext cx="1800225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/>
              <a:t>The Faded Champions</a:t>
            </a:r>
          </a:p>
          <a:p>
            <a:pPr algn="ctr">
              <a:lnSpc>
                <a:spcPts val="400"/>
              </a:lnSpc>
              <a:spcBef>
                <a:spcPct val="50000"/>
              </a:spcBef>
            </a:pPr>
            <a:r>
              <a:rPr lang="en-GB" sz="1200"/>
              <a:t>VW Audi, Rover Group</a:t>
            </a:r>
            <a:endParaRPr lang="en-US" sz="1200"/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6227763" y="3168650"/>
            <a:ext cx="158432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/>
              <a:t>Luxury cars</a:t>
            </a:r>
          </a:p>
          <a:p>
            <a:pPr algn="ctr">
              <a:lnSpc>
                <a:spcPts val="400"/>
              </a:lnSpc>
              <a:spcBef>
                <a:spcPct val="50000"/>
              </a:spcBef>
            </a:pPr>
            <a:r>
              <a:rPr lang="en-GB" sz="1200"/>
              <a:t>Mercedes, BMW,</a:t>
            </a:r>
          </a:p>
          <a:p>
            <a:pPr algn="ctr">
              <a:lnSpc>
                <a:spcPts val="400"/>
              </a:lnSpc>
              <a:spcBef>
                <a:spcPct val="50000"/>
              </a:spcBef>
            </a:pPr>
            <a:r>
              <a:rPr lang="en-GB" sz="1200"/>
              <a:t>Volvo*, Saab*</a:t>
            </a:r>
          </a:p>
          <a:p>
            <a:pPr algn="ctr">
              <a:lnSpc>
                <a:spcPts val="400"/>
              </a:lnSpc>
              <a:spcBef>
                <a:spcPct val="50000"/>
              </a:spcBef>
            </a:pPr>
            <a:r>
              <a:rPr lang="en-GB" sz="1200"/>
              <a:t>Jaguar*</a:t>
            </a:r>
            <a:endParaRPr lang="en-US" sz="1200"/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6084888" y="4392613"/>
            <a:ext cx="187166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/>
              <a:t>Specialists</a:t>
            </a:r>
          </a:p>
          <a:p>
            <a:pPr algn="ctr">
              <a:lnSpc>
                <a:spcPts val="400"/>
              </a:lnSpc>
              <a:spcBef>
                <a:spcPct val="50000"/>
              </a:spcBef>
            </a:pPr>
            <a:r>
              <a:rPr lang="en-GB" sz="1200"/>
              <a:t>Rolls-Royce*, Ferrari*,</a:t>
            </a:r>
          </a:p>
          <a:p>
            <a:pPr algn="ctr">
              <a:lnSpc>
                <a:spcPts val="400"/>
              </a:lnSpc>
              <a:spcBef>
                <a:spcPct val="50000"/>
              </a:spcBef>
            </a:pPr>
            <a:r>
              <a:rPr lang="en-GB" sz="1200"/>
              <a:t> Aston Martin*, </a:t>
            </a:r>
          </a:p>
          <a:p>
            <a:pPr algn="ctr">
              <a:lnSpc>
                <a:spcPts val="400"/>
              </a:lnSpc>
              <a:spcBef>
                <a:spcPct val="50000"/>
              </a:spcBef>
            </a:pPr>
            <a:r>
              <a:rPr lang="en-GB" sz="1200"/>
              <a:t>Lamborghini*, Lotus*,</a:t>
            </a:r>
          </a:p>
          <a:p>
            <a:pPr algn="ctr">
              <a:lnSpc>
                <a:spcPts val="400"/>
              </a:lnSpc>
              <a:spcBef>
                <a:spcPct val="50000"/>
              </a:spcBef>
            </a:pPr>
            <a:r>
              <a:rPr lang="en-GB" sz="1200"/>
              <a:t>Morgan, McLaren</a:t>
            </a:r>
            <a:endParaRPr lang="en-US" sz="1200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 flipH="1" flipV="1">
            <a:off x="3995738" y="2420938"/>
            <a:ext cx="64770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 flipV="1">
            <a:off x="3995738" y="1484313"/>
            <a:ext cx="86360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>
            <a:off x="7019925" y="2636838"/>
            <a:ext cx="0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3276600" y="6151563"/>
            <a:ext cx="5611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1200">
                <a:solidFill>
                  <a:schemeClr val="tx2"/>
                </a:solidFill>
              </a:rPr>
              <a:t>(*brands now owned by large-scale American </a:t>
            </a:r>
            <a:br>
              <a:rPr lang="en-GB" sz="1200">
                <a:solidFill>
                  <a:schemeClr val="tx2"/>
                </a:solidFill>
              </a:rPr>
            </a:br>
            <a:r>
              <a:rPr lang="en-GB" sz="1200">
                <a:solidFill>
                  <a:schemeClr val="tx2"/>
                </a:solidFill>
              </a:rPr>
              <a:t>or European manufacturers)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smtClean="0">
                <a:latin typeface="Arial" charset="0"/>
                <a:cs typeface="Arial" charset="0"/>
              </a:rPr>
              <a:t>Learning Objectives</a:t>
            </a:r>
            <a:endParaRPr lang="en-GB" smtClean="0"/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7772400" cy="4572000"/>
          </a:xfrm>
        </p:spPr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To define the marketing environment and discuss the relevant types of market information that are required for market scanning and analysis.</a:t>
            </a:r>
          </a:p>
          <a:p>
            <a:pPr eaLnBrk="1" hangingPunct="1"/>
            <a:endParaRPr lang="en-GB" sz="1200" smtClean="0">
              <a:latin typeface="Arial" charset="0"/>
            </a:endParaRPr>
          </a:p>
          <a:p>
            <a:pPr eaLnBrk="1" hangingPunct="1"/>
            <a:r>
              <a:rPr lang="en-GB" smtClean="0">
                <a:latin typeface="Arial" charset="0"/>
              </a:rPr>
              <a:t>To review the analytical models and frameworks that can be used in the analysis stage.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792162"/>
          </a:xfrm>
        </p:spPr>
        <p:txBody>
          <a:bodyPr/>
          <a:lstStyle/>
          <a:p>
            <a:pPr algn="ctr" eaLnBrk="1" hangingPunct="1"/>
            <a:r>
              <a:rPr lang="en-GB" dirty="0" smtClean="0">
                <a:latin typeface="Arial" charset="0"/>
                <a:cs typeface="Arial" charset="0"/>
              </a:rPr>
              <a:t>Industry Evolution</a:t>
            </a:r>
          </a:p>
        </p:txBody>
      </p:sp>
      <p:pic>
        <p:nvPicPr>
          <p:cNvPr id="27652" name="Picture 3" descr="F:\Powerpoint\Pe_Uk\PE134-Hooley\Final files\Gif\ch03\C03NF008.gif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600200"/>
            <a:ext cx="8077200" cy="4114800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pPr algn="ctr" eaLnBrk="1" hangingPunct="1"/>
            <a:r>
              <a:rPr lang="en-GB" smtClean="0">
                <a:latin typeface="Arial" charset="0"/>
                <a:cs typeface="Arial" charset="0"/>
              </a:rPr>
              <a:t>Reading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95400"/>
            <a:ext cx="7772400" cy="4724400"/>
          </a:xfrm>
        </p:spPr>
        <p:txBody>
          <a:bodyPr/>
          <a:lstStyle/>
          <a:p>
            <a:pPr eaLnBrk="1" hangingPunct="1"/>
            <a:r>
              <a:rPr lang="en-GB" sz="2000" dirty="0" smtClean="0">
                <a:latin typeface="Arial" charset="0"/>
                <a:cs typeface="Arial" charset="0"/>
              </a:rPr>
              <a:t>Hooley et al. Chapters 3 and 6.</a:t>
            </a:r>
          </a:p>
          <a:p>
            <a:pPr eaLnBrk="1" hangingPunct="1"/>
            <a:endParaRPr lang="en-GB" sz="12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  <a:cs typeface="Arial" charset="0"/>
              </a:rPr>
              <a:t>Day and </a:t>
            </a:r>
            <a:r>
              <a:rPr lang="en-GB" sz="2000" dirty="0" err="1" smtClean="0">
                <a:latin typeface="Arial" charset="0"/>
                <a:cs typeface="Arial" charset="0"/>
              </a:rPr>
              <a:t>Schoemaker</a:t>
            </a:r>
            <a:r>
              <a:rPr lang="en-GB" sz="2000" dirty="0" smtClean="0">
                <a:latin typeface="Arial" charset="0"/>
                <a:cs typeface="Arial" charset="0"/>
              </a:rPr>
              <a:t> (2005), ‘Scanning the Periphery’, </a:t>
            </a:r>
            <a:r>
              <a:rPr lang="en-GB" sz="2000" i="1" dirty="0" smtClean="0">
                <a:latin typeface="Arial" charset="0"/>
                <a:cs typeface="Arial" charset="0"/>
              </a:rPr>
              <a:t>Harvard Business Review</a:t>
            </a:r>
            <a:r>
              <a:rPr lang="en-GB" sz="2000" dirty="0" smtClean="0">
                <a:latin typeface="Arial" charset="0"/>
                <a:cs typeface="Arial" charset="0"/>
              </a:rPr>
              <a:t>, 83, 11, pp. 135-148.</a:t>
            </a:r>
          </a:p>
          <a:p>
            <a:pPr eaLnBrk="1" hangingPunct="1">
              <a:buNone/>
            </a:pPr>
            <a:r>
              <a:rPr lang="en-GB" sz="2000" dirty="0" smtClean="0">
                <a:latin typeface="Arial" charset="0"/>
                <a:cs typeface="Arial" charset="0"/>
              </a:rPr>
              <a:t> </a:t>
            </a:r>
            <a:endParaRPr lang="en-GB" sz="12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000" dirty="0" err="1" smtClean="0">
                <a:latin typeface="Arial" charset="0"/>
                <a:cs typeface="Arial" charset="0"/>
              </a:rPr>
              <a:t>Kangis</a:t>
            </a:r>
            <a:r>
              <a:rPr lang="en-GB" sz="2000" dirty="0" smtClean="0">
                <a:latin typeface="Arial" charset="0"/>
                <a:cs typeface="Arial" charset="0"/>
              </a:rPr>
              <a:t> and O’Reilly (2003), ‘Strategies in a Dynamic Marketplace: A Case Study in the Airline Industry’, </a:t>
            </a:r>
            <a:r>
              <a:rPr lang="en-GB" sz="2000" i="1" dirty="0" smtClean="0">
                <a:latin typeface="Arial" charset="0"/>
                <a:cs typeface="Arial" charset="0"/>
              </a:rPr>
              <a:t>Journal of Business Research</a:t>
            </a:r>
            <a:r>
              <a:rPr lang="en-GB" sz="2000" dirty="0" smtClean="0">
                <a:latin typeface="Arial" charset="0"/>
                <a:cs typeface="Arial" charset="0"/>
              </a:rPr>
              <a:t>, 56, pp. 105-111</a:t>
            </a:r>
            <a:r>
              <a:rPr lang="en-GB" sz="2000" dirty="0" smtClean="0">
                <a:latin typeface="Arial" charset="0"/>
                <a:cs typeface="Arial" charset="0"/>
              </a:rPr>
              <a:t>.</a:t>
            </a:r>
            <a:endParaRPr lang="en-GB" sz="2000" dirty="0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pPr algn="ctr" eaLnBrk="1" hangingPunct="1"/>
            <a:r>
              <a:rPr lang="en-US" smtClean="0">
                <a:latin typeface="Arial" charset="0"/>
                <a:cs typeface="Arial" charset="0"/>
              </a:rPr>
              <a:t>Environment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676400"/>
            <a:ext cx="7772400" cy="4419600"/>
          </a:xfrm>
        </p:spPr>
        <p:txBody>
          <a:bodyPr/>
          <a:lstStyle/>
          <a:p>
            <a:pPr eaLnBrk="1" hangingPunct="1"/>
            <a:r>
              <a:rPr lang="en-US" i="1" smtClean="0">
                <a:latin typeface="Arial" charset="0"/>
              </a:rPr>
              <a:t>Macro-environment</a:t>
            </a:r>
          </a:p>
          <a:p>
            <a:pPr lvl="1" eaLnBrk="1" hangingPunct="1"/>
            <a:r>
              <a:rPr lang="en-US" smtClean="0">
                <a:latin typeface="Arial" charset="0"/>
              </a:rPr>
              <a:t>Social, political, economic, technological contexts</a:t>
            </a:r>
          </a:p>
          <a:p>
            <a:pPr eaLnBrk="1" hangingPunct="1"/>
            <a:endParaRPr lang="en-US" sz="1200" smtClean="0">
              <a:latin typeface="Arial" charset="0"/>
            </a:endParaRPr>
          </a:p>
          <a:p>
            <a:pPr eaLnBrk="1" hangingPunct="1"/>
            <a:r>
              <a:rPr lang="en-US" i="1" smtClean="0">
                <a:latin typeface="Arial" charset="0"/>
              </a:rPr>
              <a:t>Competitive environment</a:t>
            </a:r>
          </a:p>
          <a:p>
            <a:pPr lvl="1" eaLnBrk="1" hangingPunct="1"/>
            <a:r>
              <a:rPr lang="en-US" smtClean="0">
                <a:latin typeface="Arial" charset="0"/>
              </a:rPr>
              <a:t>Company, immediate competitors, customers</a:t>
            </a:r>
          </a:p>
          <a:p>
            <a:pPr eaLnBrk="1" hangingPunct="1">
              <a:buFont typeface="Wingdings 2" pitchFamily="18" charset="2"/>
              <a:buNone/>
            </a:pPr>
            <a:endParaRPr lang="en-US" sz="1200" smtClean="0">
              <a:latin typeface="Arial" charset="0"/>
            </a:endParaRPr>
          </a:p>
          <a:p>
            <a:pPr eaLnBrk="1" hangingPunct="1"/>
            <a:r>
              <a:rPr lang="en-US" i="1" smtClean="0">
                <a:latin typeface="Arial" charset="0"/>
              </a:rPr>
              <a:t>Internal environment</a:t>
            </a:r>
          </a:p>
          <a:p>
            <a:pPr lvl="1" eaLnBrk="1" hangingPunct="1"/>
            <a:r>
              <a:rPr lang="en-US" smtClean="0">
                <a:latin typeface="Arial" charset="0"/>
              </a:rPr>
              <a:t>Resources, capabilities</a:t>
            </a:r>
          </a:p>
          <a:p>
            <a:pPr lvl="1"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2"/>
          <p:cNvSpPr>
            <a:spLocks noChangeArrowheads="1"/>
          </p:cNvSpPr>
          <p:nvPr/>
        </p:nvSpPr>
        <p:spPr bwMode="auto">
          <a:xfrm>
            <a:off x="1547813" y="1700213"/>
            <a:ext cx="6337300" cy="403383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838200"/>
          </a:xfrm>
        </p:spPr>
        <p:txBody>
          <a:bodyPr/>
          <a:lstStyle/>
          <a:p>
            <a:pPr algn="ctr" eaLnBrk="1" hangingPunct="1"/>
            <a:r>
              <a:rPr lang="en-GB" sz="3200" smtClean="0">
                <a:latin typeface="Arial" charset="0"/>
                <a:cs typeface="Arial" charset="0"/>
              </a:rPr>
              <a:t>PEST Analysis of the Macro-Environment</a:t>
            </a:r>
            <a:endParaRPr lang="en-US" sz="3200" smtClean="0">
              <a:latin typeface="Arial" charset="0"/>
              <a:cs typeface="Arial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419475" y="1125538"/>
            <a:ext cx="2520950" cy="20161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187450" y="1520825"/>
            <a:ext cx="1871663" cy="230505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6300788" y="1520825"/>
            <a:ext cx="1871662" cy="230505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2092325" y="4075113"/>
            <a:ext cx="2520950" cy="20161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748213" y="4076700"/>
            <a:ext cx="2520950" cy="20161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1366838" y="2420938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400" b="1"/>
              <a:t>Political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3783013" y="1892300"/>
            <a:ext cx="1738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400" b="1"/>
              <a:t>Economic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6588125" y="2395538"/>
            <a:ext cx="1196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400" b="1"/>
              <a:t>Social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5219700" y="4868863"/>
            <a:ext cx="1587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400" b="1"/>
              <a:t>Legal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2165350" y="4843463"/>
            <a:ext cx="2376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400" b="1"/>
              <a:t>Technological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val 2"/>
          <p:cNvSpPr>
            <a:spLocks noChangeArrowheads="1"/>
          </p:cNvSpPr>
          <p:nvPr/>
        </p:nvSpPr>
        <p:spPr bwMode="auto">
          <a:xfrm>
            <a:off x="2051050" y="1701800"/>
            <a:ext cx="5473700" cy="38877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1143000"/>
          </a:xfrm>
        </p:spPr>
        <p:txBody>
          <a:bodyPr/>
          <a:lstStyle/>
          <a:p>
            <a:pPr algn="ctr" eaLnBrk="1" hangingPunct="1"/>
            <a:r>
              <a:rPr lang="en-GB" sz="3600" smtClean="0">
                <a:latin typeface="Arial" charset="0"/>
                <a:cs typeface="Arial" charset="0"/>
              </a:rPr>
              <a:t>The Economic and Political Environment</a:t>
            </a:r>
            <a:endParaRPr lang="en-US" sz="3600" smtClean="0">
              <a:latin typeface="Arial" charset="0"/>
              <a:cs typeface="Arial" charset="0"/>
            </a:endParaRPr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3743325" y="1125538"/>
            <a:ext cx="2089150" cy="12255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1547813" y="1914525"/>
            <a:ext cx="2089150" cy="12255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1116013" y="3355975"/>
            <a:ext cx="2089150" cy="12255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2374900" y="4724400"/>
            <a:ext cx="4824413" cy="1225550"/>
            <a:chOff x="1338" y="2863"/>
            <a:chExt cx="3039" cy="772"/>
          </a:xfrm>
        </p:grpSpPr>
        <p:sp>
          <p:nvSpPr>
            <p:cNvPr id="12305" name="Oval 8"/>
            <p:cNvSpPr>
              <a:spLocks noChangeArrowheads="1"/>
            </p:cNvSpPr>
            <p:nvPr/>
          </p:nvSpPr>
          <p:spPr bwMode="auto">
            <a:xfrm>
              <a:off x="1338" y="2863"/>
              <a:ext cx="1316" cy="772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06" name="Oval 9"/>
            <p:cNvSpPr>
              <a:spLocks noChangeArrowheads="1"/>
            </p:cNvSpPr>
            <p:nvPr/>
          </p:nvSpPr>
          <p:spPr bwMode="auto">
            <a:xfrm>
              <a:off x="3061" y="2863"/>
              <a:ext cx="1316" cy="772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2296" name="Oval 10"/>
          <p:cNvSpPr>
            <a:spLocks noChangeArrowheads="1"/>
          </p:cNvSpPr>
          <p:nvPr/>
        </p:nvSpPr>
        <p:spPr bwMode="auto">
          <a:xfrm>
            <a:off x="6588125" y="3355975"/>
            <a:ext cx="2089150" cy="12255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297" name="Oval 11"/>
          <p:cNvSpPr>
            <a:spLocks noChangeArrowheads="1"/>
          </p:cNvSpPr>
          <p:nvPr/>
        </p:nvSpPr>
        <p:spPr bwMode="auto">
          <a:xfrm>
            <a:off x="6084888" y="1916113"/>
            <a:ext cx="2089150" cy="12255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3779838" y="1330325"/>
            <a:ext cx="208756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/>
              <a:t>Economic growth rates and the business cycle</a:t>
            </a:r>
            <a:endParaRPr lang="en-US" sz="1400" b="1"/>
          </a:p>
        </p:txBody>
      </p:sp>
      <p:sp>
        <p:nvSpPr>
          <p:cNvPr id="12299" name="Text Box 13"/>
          <p:cNvSpPr txBox="1">
            <a:spLocks noChangeArrowheads="1"/>
          </p:cNvSpPr>
          <p:nvPr/>
        </p:nvSpPr>
        <p:spPr bwMode="auto">
          <a:xfrm>
            <a:off x="1619250" y="2133600"/>
            <a:ext cx="19446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/>
              <a:t>Interest rates, consumer and business confidence</a:t>
            </a:r>
            <a:endParaRPr lang="en-US" sz="1400" b="1"/>
          </a:p>
        </p:txBody>
      </p:sp>
      <p:sp>
        <p:nvSpPr>
          <p:cNvPr id="12300" name="Text Box 14"/>
          <p:cNvSpPr txBox="1">
            <a:spLocks noChangeArrowheads="1"/>
          </p:cNvSpPr>
          <p:nvPr/>
        </p:nvSpPr>
        <p:spPr bwMode="auto">
          <a:xfrm>
            <a:off x="6156325" y="2205038"/>
            <a:ext cx="19446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/>
              <a:t>Employment and unemployment</a:t>
            </a:r>
            <a:endParaRPr lang="en-US" sz="1400" b="1"/>
          </a:p>
        </p:txBody>
      </p:sp>
      <p:sp>
        <p:nvSpPr>
          <p:cNvPr id="12301" name="Text Box 15"/>
          <p:cNvSpPr txBox="1">
            <a:spLocks noChangeArrowheads="1"/>
          </p:cNvSpPr>
          <p:nvPr/>
        </p:nvSpPr>
        <p:spPr bwMode="auto">
          <a:xfrm>
            <a:off x="1187450" y="3703638"/>
            <a:ext cx="19446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/>
              <a:t>Taxation and fiscal policy</a:t>
            </a:r>
            <a:endParaRPr lang="en-US" sz="1400" b="1"/>
          </a:p>
        </p:txBody>
      </p:sp>
      <p:sp>
        <p:nvSpPr>
          <p:cNvPr id="12302" name="Text Box 16"/>
          <p:cNvSpPr txBox="1">
            <a:spLocks noChangeArrowheads="1"/>
          </p:cNvSpPr>
          <p:nvPr/>
        </p:nvSpPr>
        <p:spPr bwMode="auto">
          <a:xfrm>
            <a:off x="6588125" y="3632200"/>
            <a:ext cx="20875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/>
              <a:t>National and supra-national governments</a:t>
            </a:r>
            <a:endParaRPr lang="en-US" sz="1400" b="1"/>
          </a:p>
        </p:txBody>
      </p:sp>
      <p:sp>
        <p:nvSpPr>
          <p:cNvPr id="12303" name="Text Box 17"/>
          <p:cNvSpPr txBox="1">
            <a:spLocks noChangeArrowheads="1"/>
          </p:cNvSpPr>
          <p:nvPr/>
        </p:nvSpPr>
        <p:spPr bwMode="auto">
          <a:xfrm>
            <a:off x="2411413" y="5084763"/>
            <a:ext cx="19446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/>
              <a:t>Regional trade and trading areas</a:t>
            </a:r>
            <a:endParaRPr lang="en-US" sz="1400" b="1"/>
          </a:p>
        </p:txBody>
      </p:sp>
      <p:sp>
        <p:nvSpPr>
          <p:cNvPr id="12304" name="Text Box 18"/>
          <p:cNvSpPr txBox="1">
            <a:spLocks noChangeArrowheads="1"/>
          </p:cNvSpPr>
          <p:nvPr/>
        </p:nvSpPr>
        <p:spPr bwMode="auto">
          <a:xfrm>
            <a:off x="5148263" y="5072063"/>
            <a:ext cx="20161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/>
              <a:t>Internationalisation and globalisation</a:t>
            </a:r>
            <a:endParaRPr lang="en-US" sz="1400" b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2051050" y="1701800"/>
            <a:ext cx="5473700" cy="38877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ctr" eaLnBrk="1" hangingPunct="1"/>
            <a:r>
              <a:rPr lang="en-GB" sz="3600" smtClean="0">
                <a:latin typeface="Arial" charset="0"/>
                <a:cs typeface="Arial" charset="0"/>
              </a:rPr>
              <a:t>The Social and Cultural Environment</a:t>
            </a:r>
            <a:endParaRPr lang="en-US" sz="3600" smtClean="0">
              <a:latin typeface="Arial" charset="0"/>
              <a:cs typeface="Arial" charset="0"/>
            </a:endParaRPr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3743325" y="1125538"/>
            <a:ext cx="2089150" cy="12255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835150" y="4365625"/>
            <a:ext cx="2089150" cy="12255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5724525" y="4292600"/>
            <a:ext cx="2089150" cy="12255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995738" y="1412875"/>
            <a:ext cx="17287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/>
              <a:t>Demographic Change</a:t>
            </a:r>
            <a:endParaRPr lang="en-US" sz="1400" b="1"/>
          </a:p>
        </p:txBody>
      </p:sp>
      <p:grpSp>
        <p:nvGrpSpPr>
          <p:cNvPr id="13320" name="Group 8"/>
          <p:cNvGrpSpPr>
            <a:grpSpLocks/>
          </p:cNvGrpSpPr>
          <p:nvPr/>
        </p:nvGrpSpPr>
        <p:grpSpPr bwMode="auto">
          <a:xfrm>
            <a:off x="1331913" y="2347913"/>
            <a:ext cx="2089150" cy="1225550"/>
            <a:chOff x="975" y="1206"/>
            <a:chExt cx="1316" cy="772"/>
          </a:xfrm>
        </p:grpSpPr>
        <p:sp>
          <p:nvSpPr>
            <p:cNvPr id="13326" name="Oval 9"/>
            <p:cNvSpPr>
              <a:spLocks noChangeArrowheads="1"/>
            </p:cNvSpPr>
            <p:nvPr/>
          </p:nvSpPr>
          <p:spPr bwMode="auto">
            <a:xfrm>
              <a:off x="975" y="1206"/>
              <a:ext cx="1316" cy="772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7" name="Text Box 10"/>
            <p:cNvSpPr txBox="1">
              <a:spLocks noChangeArrowheads="1"/>
            </p:cNvSpPr>
            <p:nvPr/>
          </p:nvSpPr>
          <p:spPr bwMode="auto">
            <a:xfrm>
              <a:off x="1020" y="1514"/>
              <a:ext cx="1225" cy="19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/>
                <a:t>The Grey Market</a:t>
              </a:r>
              <a:endParaRPr lang="en-US" sz="1400" b="1"/>
            </a:p>
          </p:txBody>
        </p:sp>
      </p:grpSp>
      <p:grpSp>
        <p:nvGrpSpPr>
          <p:cNvPr id="13321" name="Group 11"/>
          <p:cNvGrpSpPr>
            <a:grpSpLocks/>
          </p:cNvGrpSpPr>
          <p:nvPr/>
        </p:nvGrpSpPr>
        <p:grpSpPr bwMode="auto">
          <a:xfrm>
            <a:off x="6299200" y="2274888"/>
            <a:ext cx="2089150" cy="1225550"/>
            <a:chOff x="3833" y="1207"/>
            <a:chExt cx="1316" cy="772"/>
          </a:xfrm>
        </p:grpSpPr>
        <p:sp>
          <p:nvSpPr>
            <p:cNvPr id="13324" name="Oval 12"/>
            <p:cNvSpPr>
              <a:spLocks noChangeArrowheads="1"/>
            </p:cNvSpPr>
            <p:nvPr/>
          </p:nvSpPr>
          <p:spPr bwMode="auto">
            <a:xfrm>
              <a:off x="3833" y="1207"/>
              <a:ext cx="1316" cy="772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5" name="Text Box 13"/>
            <p:cNvSpPr txBox="1">
              <a:spLocks noChangeArrowheads="1"/>
            </p:cNvSpPr>
            <p:nvPr/>
          </p:nvSpPr>
          <p:spPr bwMode="auto">
            <a:xfrm>
              <a:off x="3878" y="1469"/>
              <a:ext cx="1225" cy="19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/>
                <a:t>The Youth Market</a:t>
              </a:r>
              <a:endParaRPr lang="en-US" sz="1400" b="1"/>
            </a:p>
          </p:txBody>
        </p:sp>
      </p:grpSp>
      <p:sp>
        <p:nvSpPr>
          <p:cNvPr id="13322" name="Text Box 14"/>
          <p:cNvSpPr txBox="1">
            <a:spLocks noChangeArrowheads="1"/>
          </p:cNvSpPr>
          <p:nvPr/>
        </p:nvSpPr>
        <p:spPr bwMode="auto">
          <a:xfrm>
            <a:off x="1906588" y="4713288"/>
            <a:ext cx="19446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/>
              <a:t>Multi-ethnic societies</a:t>
            </a:r>
            <a:endParaRPr lang="en-US" sz="1400" b="1"/>
          </a:p>
        </p:txBody>
      </p:sp>
      <p:sp>
        <p:nvSpPr>
          <p:cNvPr id="13323" name="Text Box 15"/>
          <p:cNvSpPr txBox="1">
            <a:spLocks noChangeArrowheads="1"/>
          </p:cNvSpPr>
          <p:nvPr/>
        </p:nvSpPr>
        <p:spPr bwMode="auto">
          <a:xfrm>
            <a:off x="5724525" y="4711700"/>
            <a:ext cx="20875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/>
              <a:t>Changing life-styles and living patterns</a:t>
            </a:r>
            <a:endParaRPr lang="en-US" sz="1400" b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pPr algn="ctr" eaLnBrk="1" hangingPunct="1"/>
            <a:r>
              <a:rPr lang="en-US" smtClean="0">
                <a:latin typeface="Arial" charset="0"/>
                <a:cs typeface="Arial" charset="0"/>
              </a:rPr>
              <a:t>Technological Environment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Technological changes impact every industry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Shortening of commercialization times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Short product life cycles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Impact of internet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pPr algn="ctr" eaLnBrk="1" hangingPunct="1"/>
            <a:r>
              <a:rPr lang="en-US" smtClean="0">
                <a:latin typeface="Arial" charset="0"/>
                <a:cs typeface="Arial" charset="0"/>
              </a:rPr>
              <a:t>Legal Environment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Laws, regulations and codes of practice emanating from national governments, EU, local governments, statutory bodies, trade associations etc.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04800"/>
            <a:ext cx="89154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New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Strategies </a:t>
            </a:r>
            <a:r>
              <a:rPr lang="en-US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Changing Environments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Global positioning</a:t>
            </a:r>
          </a:p>
          <a:p>
            <a:pPr eaLnBrk="1" hangingPunct="1"/>
            <a:endParaRPr lang="en-US" sz="1300" smtClean="0"/>
          </a:p>
          <a:p>
            <a:pPr eaLnBrk="1" hangingPunct="1"/>
            <a:r>
              <a:rPr lang="en-US" smtClean="0"/>
              <a:t>The master brand</a:t>
            </a:r>
          </a:p>
          <a:p>
            <a:pPr eaLnBrk="1" hangingPunct="1"/>
            <a:endParaRPr lang="en-US" sz="1300" smtClean="0"/>
          </a:p>
          <a:p>
            <a:pPr eaLnBrk="1" hangingPunct="1"/>
            <a:r>
              <a:rPr lang="en-US" smtClean="0"/>
              <a:t>The integrated enterprise and end user focus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Best in class processes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Mass customization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Breakthrough technology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1165</TotalTime>
  <Words>603</Words>
  <Application>Microsoft Macintosh PowerPoint</Application>
  <PresentationFormat>On-screen Show (4:3)</PresentationFormat>
  <Paragraphs>166</Paragraphs>
  <Slides>21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Equity</vt:lpstr>
      <vt:lpstr>Marketing Strategy MKT 460</vt:lpstr>
      <vt:lpstr>Learning Objectives</vt:lpstr>
      <vt:lpstr>Environment</vt:lpstr>
      <vt:lpstr>PEST Analysis of the Macro-Environment</vt:lpstr>
      <vt:lpstr>The Economic and Political Environment</vt:lpstr>
      <vt:lpstr>The Social and Cultural Environment</vt:lpstr>
      <vt:lpstr>Technological Environment</vt:lpstr>
      <vt:lpstr>Legal Environment</vt:lpstr>
      <vt:lpstr>New Strategies for Changing Environments</vt:lpstr>
      <vt:lpstr>The Shift in Strategy for Delivering Shareholder Value</vt:lpstr>
      <vt:lpstr>Analysis of the Competitive Environment</vt:lpstr>
      <vt:lpstr>Five Forces Driving Competition</vt:lpstr>
      <vt:lpstr>Rivalry Among Existing Firms</vt:lpstr>
      <vt:lpstr>Threat of Market Entry</vt:lpstr>
      <vt:lpstr>Threat of Substitutes</vt:lpstr>
      <vt:lpstr>Bargaining Power of Suppliers</vt:lpstr>
      <vt:lpstr>Bargaining Power of Buyers</vt:lpstr>
      <vt:lpstr>Strategic Groups</vt:lpstr>
      <vt:lpstr>Map of Strategic Groups in the US Automobile Market</vt:lpstr>
      <vt:lpstr>Industry Evolution</vt:lpstr>
      <vt:lpstr>Reading</vt:lpstr>
    </vt:vector>
  </TitlesOfParts>
  <Manager/>
  <Company>North South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strategy</dc:title>
  <dc:subject/>
  <dc:creator>Taufique Hossain</dc:creator>
  <cp:keywords/>
  <dc:description/>
  <cp:lastModifiedBy>Taufique Hossain</cp:lastModifiedBy>
  <cp:revision>28</cp:revision>
  <dcterms:created xsi:type="dcterms:W3CDTF">2005-09-18T20:08:13Z</dcterms:created>
  <dcterms:modified xsi:type="dcterms:W3CDTF">2012-02-11T11:01:29Z</dcterms:modified>
  <cp:category/>
</cp:coreProperties>
</file>